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D120F-EAAB-4251-B353-EFAE379E4E9E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35212-3736-4363-910C-6983AF7516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014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4399-460A-44BF-B42A-F3F36FC4D2AE}" type="datetime1">
              <a:rPr lang="pt-BR" smtClean="0"/>
              <a:t>10/11/2017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9FEC-A7F5-4DB2-83ED-F0E12D0559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15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2A22-66AB-44F2-A8DB-68802A6FC318}" type="datetime1">
              <a:rPr lang="pt-BR" smtClean="0"/>
              <a:t>10/11/2017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9FEC-A7F5-4DB2-83ED-F0E12D0559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712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4E4D-DF12-478E-955A-2B26D59306A4}" type="datetime1">
              <a:rPr lang="pt-BR" smtClean="0"/>
              <a:t>10/11/2017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9FEC-A7F5-4DB2-83ED-F0E12D0559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6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2D70-756A-4208-8343-92053730D318}" type="datetime1">
              <a:rPr lang="pt-BR" smtClean="0"/>
              <a:t>10/11/2017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9FEC-A7F5-4DB2-83ED-F0E12D0559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471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611B-9BE9-4504-96AC-463ECDFE6C9A}" type="datetime1">
              <a:rPr lang="pt-BR" smtClean="0"/>
              <a:t>10/11/2017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9FEC-A7F5-4DB2-83ED-F0E12D0559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82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A553-5CAC-4D35-A431-E48EFF9A9958}" type="datetime1">
              <a:rPr lang="pt-BR" smtClean="0"/>
              <a:t>10/11/2017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9FEC-A7F5-4DB2-83ED-F0E12D0559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727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89DA-BD0A-46D4-925B-674F463C3A17}" type="datetime1">
              <a:rPr lang="pt-BR" smtClean="0"/>
              <a:t>10/11/2017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9FEC-A7F5-4DB2-83ED-F0E12D0559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025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1EFC-4FDB-4CD4-9BE1-D4E602B38F63}" type="datetime1">
              <a:rPr lang="pt-BR" smtClean="0"/>
              <a:t>10/11/2017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9FEC-A7F5-4DB2-83ED-F0E12D0559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75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2637-3B63-48E5-AED2-51FDB2135714}" type="datetime1">
              <a:rPr lang="pt-BR" smtClean="0"/>
              <a:t>10/11/2017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9FEC-A7F5-4DB2-83ED-F0E12D0559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55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3C55-E166-4045-B24B-7F4219FE8D09}" type="datetime1">
              <a:rPr lang="pt-BR" smtClean="0"/>
              <a:t>10/11/2017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9FEC-A7F5-4DB2-83ED-F0E12D0559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945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CCEC-0DFD-4AED-A86A-5A6DB0834C44}" type="datetime1">
              <a:rPr lang="pt-BR" smtClean="0"/>
              <a:t>10/11/2017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9FEC-A7F5-4DB2-83ED-F0E12D0559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901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EA53A-D803-4184-BCFF-0225196298AB}" type="datetime1">
              <a:rPr lang="pt-BR" smtClean="0"/>
              <a:t>10/11/2017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69FEC-A7F5-4DB2-83ED-F0E12D0559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26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pt-BR" sz="3000" dirty="0" smtClean="0">
                <a:latin typeface="Arial" pitchFamily="34" charset="0"/>
                <a:cs typeface="Arial" pitchFamily="34" charset="0"/>
              </a:rPr>
              <a:t>Distribuição Normal de Probabilidade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427984" y="6356350"/>
            <a:ext cx="3456384" cy="365125"/>
          </a:xfrm>
        </p:spPr>
        <p:txBody>
          <a:bodyPr/>
          <a:lstStyle/>
          <a:p>
            <a:r>
              <a:rPr lang="pt-BR" dirty="0" smtClean="0"/>
              <a:t>Prof.: Diogo Pinheiro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966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2400" dirty="0" smtClean="0">
                <a:latin typeface="Arial" pitchFamily="34" charset="0"/>
                <a:cs typeface="Arial" pitchFamily="34" charset="0"/>
              </a:rPr>
              <a:t>Exemplo 1: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Os salários dos diretores das empresas distribuem-se normalmente com média de R$ 8.000,00 e desvio padrão de R$ 500,00. Qual a porcentagem de diretores que recebem:</a:t>
            </a: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LcParenR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Entre R$ 8.000,00 e R$ 8.920,00?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Prof.: Diogo Pinheiro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397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ítulo 4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5818658"/>
              </a:xfrm>
            </p:spPr>
            <p:txBody>
              <a:bodyPr>
                <a:normAutofit/>
              </a:bodyPr>
              <a:lstStyle/>
              <a:p>
                <a:r>
                  <a:rPr lang="pt-BR" sz="2400" dirty="0" smtClean="0">
                    <a:latin typeface="Arial" pitchFamily="34" charset="0"/>
                    <a:cs typeface="Arial" pitchFamily="34" charset="0"/>
                  </a:rPr>
                  <a:t>Normal Padrão</a:t>
                </a:r>
                <a:br>
                  <a:rPr lang="pt-BR" sz="24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pt-BR" sz="2400" dirty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pt-BR" sz="2400" dirty="0">
                    <a:latin typeface="Arial" pitchFamily="34" charset="0"/>
                    <a:cs typeface="Arial" pitchFamily="34" charset="0"/>
                  </a:rPr>
                </a:br>
                <a:r>
                  <a:rPr lang="pt-BR" sz="2400" dirty="0" smtClean="0">
                    <a:latin typeface="Arial" pitchFamily="34" charset="0"/>
                    <a:cs typeface="Arial" pitchFamily="34" charset="0"/>
                  </a:rPr>
                  <a:t>Corresponde a uma distribuição normal com média 0 e variância 1. Geralmente, a variável aleatória associada à distribuição normal padrão é Z.</a:t>
                </a:r>
                <a:br>
                  <a:rPr lang="pt-BR" sz="24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pt-BR" sz="2400" dirty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pt-BR" sz="2400" dirty="0">
                    <a:latin typeface="Arial" pitchFamily="34" charset="0"/>
                    <a:cs typeface="Arial" pitchFamily="34" charset="0"/>
                  </a:rPr>
                </a:br>
                <a:r>
                  <a:rPr lang="pt-BR" sz="2400" dirty="0" smtClean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pt-BR" sz="24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pt-BR" sz="2400" dirty="0" smtClean="0">
                    <a:latin typeface="Arial" pitchFamily="34" charset="0"/>
                    <a:cs typeface="Arial" pitchFamily="34" charset="0"/>
                  </a:rPr>
                  <a:t>X ~ N (µ,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sz="2400" i="1" smtClean="0">
                            <a:latin typeface="Cambria Math"/>
                            <a:cs typeface="Arial" pitchFamily="34" charset="0"/>
                          </a:rPr>
                          <m:t>σ</m:t>
                        </m:r>
                      </m:e>
                      <m:sup>
                        <m:r>
                          <a:rPr lang="pt-BR" sz="2400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sz="2400" dirty="0" smtClean="0">
                    <a:latin typeface="Arial" pitchFamily="34" charset="0"/>
                    <a:cs typeface="Arial" pitchFamily="34" charset="0"/>
                  </a:rPr>
                  <a:t>)   </a:t>
                </a:r>
                <a14:m>
                  <m:oMath xmlns:m="http://schemas.openxmlformats.org/officeDocument/2006/math">
                    <m:r>
                      <a:rPr lang="pt-BR" sz="2400" i="1" dirty="0" smtClean="0">
                        <a:latin typeface="Cambria Math"/>
                        <a:cs typeface="Arial" pitchFamily="34" charset="0"/>
                      </a:rPr>
                      <m:t>↦</m:t>
                    </m:r>
                    <m:r>
                      <a:rPr lang="pt-BR" sz="2400" b="0" i="1" dirty="0" smtClean="0">
                        <a:latin typeface="Cambria Math"/>
                        <a:cs typeface="Arial" pitchFamily="34" charset="0"/>
                      </a:rPr>
                      <m:t>     </m:t>
                    </m:r>
                    <m:r>
                      <m:rPr>
                        <m:sty m:val="p"/>
                      </m:rPr>
                      <a:rPr lang="pt-BR" sz="2400" b="0" i="0" dirty="0" smtClean="0">
                        <a:latin typeface="Cambria Math"/>
                        <a:cs typeface="Arial" pitchFamily="34" charset="0"/>
                      </a:rPr>
                      <m:t>Z</m:t>
                    </m:r>
                    <m:r>
                      <a:rPr lang="pt-BR" sz="2400" b="0" i="0" dirty="0" smtClean="0"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pt-BR" sz="2400" b="0" i="1" dirty="0" smtClean="0">
                        <a:latin typeface="Cambria Math"/>
                        <a:cs typeface="Arial" pitchFamily="34" charset="0"/>
                      </a:rPr>
                      <m:t>~ </m:t>
                    </m:r>
                    <m:r>
                      <a:rPr lang="pt-BR" sz="2400" b="0" i="1" dirty="0" smtClean="0">
                        <a:latin typeface="Cambria Math"/>
                        <a:cs typeface="Arial" pitchFamily="34" charset="0"/>
                      </a:rPr>
                      <m:t>𝑁</m:t>
                    </m:r>
                    <m:r>
                      <a:rPr lang="pt-BR" sz="2400" b="0" i="1" dirty="0" smtClean="0">
                        <a:latin typeface="Cambria Math"/>
                        <a:cs typeface="Arial" pitchFamily="34" charset="0"/>
                      </a:rPr>
                      <m:t> (0,1)</m:t>
                    </m:r>
                  </m:oMath>
                </a14:m>
                <a:r>
                  <a:rPr lang="pt-BR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br>
                  <a:rPr lang="pt-BR" sz="24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pt-BR" sz="2400" dirty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pt-BR" sz="2400" dirty="0">
                    <a:latin typeface="Arial" pitchFamily="34" charset="0"/>
                    <a:cs typeface="Arial" pitchFamily="34" charset="0"/>
                  </a:rPr>
                </a:br>
                <a:r>
                  <a:rPr lang="pt-BR" sz="2400" dirty="0" smtClean="0">
                    <a:latin typeface="Arial" pitchFamily="34" charset="0"/>
                    <a:cs typeface="Arial" pitchFamily="34" charset="0"/>
                  </a:rPr>
                  <a:t>Z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/>
                            <a:cs typeface="Arial" pitchFamily="34" charset="0"/>
                          </a:rPr>
                          <m:t>𝑋</m:t>
                        </m:r>
                        <m:r>
                          <a:rPr lang="pt-BR" sz="2400" b="0" i="1" smtClean="0">
                            <a:latin typeface="Cambria Math"/>
                            <a:cs typeface="Arial" pitchFamily="34" charset="0"/>
                          </a:rPr>
                          <m:t> − µ</m:t>
                        </m:r>
                      </m:num>
                      <m:den/>
                    </m:f>
                  </m:oMath>
                </a14:m>
                <a:endParaRPr lang="pt-BR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ítul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581865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Prof.: Diogo Pinheiro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825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Leitura da Tabela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5" name="Picture 3" descr="C:\Users\Suporte\Desktop\ABAAAhHbUAH-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052736"/>
            <a:ext cx="792088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Prof.: Diogo Pinheiro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408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pPr algn="l"/>
            <a:r>
              <a:rPr lang="pt-BR" sz="2400" dirty="0" smtClean="0">
                <a:latin typeface="Arial" pitchFamily="34" charset="0"/>
                <a:cs typeface="Arial" pitchFamily="34" charset="0"/>
              </a:rPr>
              <a:t>Exemplo 2: 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Os salários dos diretores das empresas distribuem-se normalmente com média de R$ 8.000,00 e desvio padrão de R$ 500,00. Qual a porcentagem de diretores que recebem: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a) menos de R$ 6.400,00?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Prof.: Diogo Pinheiro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323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pPr algn="l"/>
            <a:r>
              <a:rPr lang="pt-BR" sz="2400" dirty="0" smtClean="0">
                <a:latin typeface="Arial" pitchFamily="34" charset="0"/>
                <a:cs typeface="Arial" pitchFamily="34" charset="0"/>
              </a:rPr>
              <a:t>Exemplo 3: 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>Os pesos de 600 estudantes são normalmente distribuídos com média 65,3 kg e desvio padrão 5,5 kg. Determine o número de estudantes que pesam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>a) entre 70 kg e 80 kg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>b) mais que 63,2 kg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>c) mais que 72 kg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Prof.: Diogo Pinheiro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26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pPr algn="l"/>
            <a:r>
              <a:rPr lang="pt-BR" sz="2400" dirty="0" smtClean="0">
                <a:latin typeface="Arial" pitchFamily="34" charset="0"/>
                <a:cs typeface="Arial" pitchFamily="34" charset="0"/>
              </a:rPr>
              <a:t>Exemplo 4: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>O salário semanal dos operários de construção civil de certo país é distribuído normalmente em torno da média de $ 80, com desvio padrão de $5.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> 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>a) Qual é o valor do salário para escolhermos 10% dos operários com maiores remunerações?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Prof.: Diogo Pinheiro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221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pPr algn="l"/>
            <a:r>
              <a:rPr lang="pt-BR" sz="2400" dirty="0" smtClean="0">
                <a:latin typeface="Arial" pitchFamily="34" charset="0"/>
                <a:cs typeface="Arial" pitchFamily="34" charset="0"/>
              </a:rPr>
              <a:t>Exemplo 5: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A quantidade de óleo contida em cada lata fabricada por uma indústria tem peso distribuído normalmente, com média de 990g e desvio padrão de 10g. Uma lata é rejeitada no comércio se tiver peso menor que 976g.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a) Se observarmos uma sequência casual destas latas em uma linha de produção, qual a probabilidade de que a 10ª lata observada seja a 1ª a ser rejeitada?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Prof.: Diogo Pinheiro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1201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latin typeface="Arial" pitchFamily="34" charset="0"/>
                <a:cs typeface="Arial" pitchFamily="34" charset="0"/>
              </a:rPr>
              <a:t>Experimentação 1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5436096" y="6356350"/>
            <a:ext cx="2520280" cy="365125"/>
          </a:xfrm>
        </p:spPr>
        <p:txBody>
          <a:bodyPr/>
          <a:lstStyle/>
          <a:p>
            <a:r>
              <a:rPr lang="pt-BR" dirty="0" smtClean="0"/>
              <a:t>Prof.: Diogo Pinheiro</a:t>
            </a:r>
            <a:endParaRPr lang="pt-BR" dirty="0"/>
          </a:p>
        </p:txBody>
      </p:sp>
      <p:pic>
        <p:nvPicPr>
          <p:cNvPr id="1026" name="Picture 2" descr="C:\Users\Suporte\Desktop\Sem títul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705678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54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Experimentação 1.2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Prof.: Diogo Pinheiro</a:t>
            </a:r>
            <a:endParaRPr lang="pt-BR" dirty="0"/>
          </a:p>
        </p:txBody>
      </p:sp>
      <p:pic>
        <p:nvPicPr>
          <p:cNvPr id="2050" name="Picture 2" descr="C:\Users\Suporte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63363"/>
            <a:ext cx="7272808" cy="4701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07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Experimentação 1.3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Prof.: Diogo Pinheiro</a:t>
            </a:r>
            <a:endParaRPr lang="pt-BR" dirty="0"/>
          </a:p>
        </p:txBody>
      </p:sp>
      <p:pic>
        <p:nvPicPr>
          <p:cNvPr id="3074" name="Picture 2" descr="C:\Users\Suporte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416824" cy="482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38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Experimentação 1.4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Prof.: Diogo Pinheiro</a:t>
            </a:r>
            <a:endParaRPr lang="pt-BR" dirty="0"/>
          </a:p>
        </p:txBody>
      </p:sp>
      <p:pic>
        <p:nvPicPr>
          <p:cNvPr id="4098" name="Picture 2" descr="C:\Users\Suporte\Desktop\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416824" cy="464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1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Experimentação 1.5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Prof.: Diogo Pinheiro</a:t>
            </a:r>
            <a:endParaRPr lang="pt-BR" dirty="0"/>
          </a:p>
        </p:txBody>
      </p:sp>
      <p:pic>
        <p:nvPicPr>
          <p:cNvPr id="5122" name="Picture 2" descr="C:\Users\Suporte\Desktop\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7416824" cy="478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7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Análise das Experimentações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Função Normal, Gaussiana, Sino</a:t>
            </a:r>
            <a:endParaRPr lang="pt-BR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Prof.: Diogo Pinheiro</a:t>
            </a:r>
            <a:endParaRPr lang="pt-BR" dirty="0"/>
          </a:p>
        </p:txBody>
      </p:sp>
      <p:pic>
        <p:nvPicPr>
          <p:cNvPr id="6146" name="Picture 2" descr="C:\Users\Suporte\Desktop\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8800"/>
            <a:ext cx="403860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Suporte\Desktop\7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72816"/>
            <a:ext cx="403860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5818658"/>
              </a:xfrm>
            </p:spPr>
            <p:txBody>
              <a:bodyPr>
                <a:normAutofit/>
              </a:bodyPr>
              <a:lstStyle/>
              <a:p>
                <a:r>
                  <a:rPr lang="pt-BR" sz="2400" dirty="0" smtClean="0">
                    <a:latin typeface="Arial" pitchFamily="34" charset="0"/>
                    <a:cs typeface="Arial" pitchFamily="34" charset="0"/>
                  </a:rPr>
                  <a:t>Função Densidade de Probabilidade</a:t>
                </a:r>
                <a:br>
                  <a:rPr lang="pt-BR" sz="24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pt-BR" sz="2400" dirty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pt-BR" sz="2400" dirty="0">
                    <a:latin typeface="Arial" pitchFamily="34" charset="0"/>
                    <a:cs typeface="Arial" pitchFamily="34" charset="0"/>
                  </a:rPr>
                </a:br>
                <a:r>
                  <a:rPr lang="pt-BR" sz="2400" dirty="0" smtClean="0">
                    <a:latin typeface="Arial" pitchFamily="34" charset="0"/>
                    <a:cs typeface="Arial" pitchFamily="34" charset="0"/>
                  </a:rPr>
                  <a:t>Se X é uma variável aleatória com distribuição Normal com média µ e variância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sz="2400" i="1" smtClean="0">
                            <a:latin typeface="Cambria Math"/>
                            <a:cs typeface="Arial" pitchFamily="34" charset="0"/>
                          </a:rPr>
                          <m:t>σ</m:t>
                        </m:r>
                      </m:e>
                      <m:sup>
                        <m:r>
                          <a:rPr lang="pt-BR" sz="2400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sz="2400" dirty="0" smtClean="0">
                    <a:latin typeface="Arial" pitchFamily="34" charset="0"/>
                    <a:cs typeface="Arial" pitchFamily="34" charset="0"/>
                  </a:rPr>
                  <a:t>, então sua função densidade é dada por</a:t>
                </a:r>
                <a:br>
                  <a:rPr lang="pt-BR" sz="24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pt-BR" sz="2400" dirty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pt-BR" sz="2400" dirty="0">
                    <a:latin typeface="Arial" pitchFamily="34" charset="0"/>
                    <a:cs typeface="Arial" pitchFamily="34" charset="0"/>
                  </a:rPr>
                </a:br>
                <a:r>
                  <a:rPr lang="pt-BR" sz="2400" dirty="0" smtClean="0">
                    <a:latin typeface="Arial" pitchFamily="34" charset="0"/>
                    <a:cs typeface="Arial" pitchFamily="34" charset="0"/>
                  </a:rPr>
                  <a:t>f(X)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2400" i="1" smtClean="0">
                            <a:latin typeface="Cambria Math"/>
                            <a:cs typeface="Arial" pitchFamily="34" charset="0"/>
                          </a:rPr>
                          <m:t>σ</m:t>
                        </m:r>
                        <m:rad>
                          <m:radPr>
                            <m:degHide m:val="on"/>
                            <m:ctrlPr>
                              <a:rPr lang="el-GR" sz="240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400" b="0" i="1" smtClean="0"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a:rPr lang="az-Cyrl-AZ" sz="2400" b="0" i="1" smtClean="0">
                                <a:latin typeface="Cambria Math"/>
                                <a:cs typeface="Arial" pitchFamily="34" charset="0"/>
                              </a:rPr>
                              <m:t>П</m:t>
                            </m:r>
                          </m:e>
                        </m:rad>
                      </m:den>
                    </m:f>
                    <m:r>
                      <a:rPr lang="pt-BR" sz="2400" b="0" i="0" smtClean="0">
                        <a:latin typeface="Cambria Math"/>
                        <a:cs typeface="Arial" pitchFamily="34" charset="0"/>
                      </a:rPr>
                      <m:t> . </m:t>
                    </m:r>
                    <m:sSup>
                      <m:sSupPr>
                        <m:ctrlPr>
                          <a:rPr lang="pt-BR" sz="2400" b="0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pt-BR" sz="2400" b="0" i="1" smtClean="0">
                            <a:latin typeface="Cambria Math"/>
                            <a:cs typeface="Arial" pitchFamily="34" charset="0"/>
                          </a:rPr>
                          <m:t>e</m:t>
                        </m:r>
                        <m:r>
                          <a:rPr lang="pt-BR" sz="2400" b="0" i="1" smtClean="0">
                            <a:latin typeface="Cambria Math"/>
                            <a:cs typeface="Arial" pitchFamily="34" charset="0"/>
                          </a:rPr>
                          <m:t>  </m:t>
                        </m:r>
                      </m:e>
                      <m:sup>
                        <m:f>
                          <m:fPr>
                            <m:ctrlPr>
                              <a:rPr lang="pt-BR" sz="2400" b="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pt-BR" sz="2400" b="0" i="1" smtClean="0">
                                <a:latin typeface="Cambria Math"/>
                                <a:cs typeface="Arial" pitchFamily="34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pt-BR" sz="2400" b="0" i="1" smtClean="0">
                                    <a:latin typeface="Cambria Math"/>
                                    <a:cs typeface="Arial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pt-BR" sz="2400" b="0" i="1" smtClean="0">
                                    <a:latin typeface="Cambria Math"/>
                                    <a:cs typeface="Arial" pitchFamily="34" charset="0"/>
                                  </a:rPr>
                                  <m:t>(</m:t>
                                </m:r>
                                <m:r>
                                  <a:rPr lang="pt-BR" sz="2400" b="0" i="1" smtClean="0">
                                    <a:latin typeface="Cambria Math"/>
                                    <a:cs typeface="Arial" pitchFamily="34" charset="0"/>
                                  </a:rPr>
                                  <m:t>𝑋</m:t>
                                </m:r>
                                <m:r>
                                  <a:rPr lang="pt-BR" sz="2400" b="0" i="1" smtClean="0">
                                    <a:latin typeface="Cambria Math"/>
                                    <a:cs typeface="Arial" pitchFamily="34" charset="0"/>
                                  </a:rPr>
                                  <m:t>−µ)</m:t>
                                </m:r>
                              </m:e>
                              <m:sup>
                                <m:r>
                                  <a:rPr lang="pt-BR" sz="2400" b="0" i="1" smtClean="0">
                                    <a:latin typeface="Cambria Math"/>
                                    <a:cs typeface="Arial" pitchFamily="34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pt-BR" sz="2400" b="0" i="1" smtClean="0"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pt-BR" sz="2400" b="0" i="1" smtClean="0">
                                    <a:latin typeface="Cambria Math"/>
                                    <a:cs typeface="Arial" pitchFamily="34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sz="2400" b="0" i="1" smtClean="0">
                                    <a:latin typeface="Cambria Math"/>
                                    <a:cs typeface="Arial" pitchFamily="34" charset="0"/>
                                  </a:rPr>
                                  <m:t>σ</m:t>
                                </m:r>
                              </m:e>
                              <m:sup>
                                <m:r>
                                  <a:rPr lang="pt-BR" sz="2400" b="0" i="1" smtClean="0">
                                    <a:latin typeface="Cambria Math"/>
                                    <a:cs typeface="Arial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sup>
                    </m:sSup>
                  </m:oMath>
                </a14:m>
                <a:r>
                  <a:rPr lang="pt-BR" sz="2400" dirty="0" smtClean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pt-BR" sz="24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pt-BR" sz="2400" dirty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pt-BR" sz="2400" dirty="0">
                    <a:latin typeface="Arial" pitchFamily="34" charset="0"/>
                    <a:cs typeface="Arial" pitchFamily="34" charset="0"/>
                  </a:rPr>
                </a:br>
                <a:r>
                  <a:rPr lang="pt-BR" sz="2400" dirty="0" smtClean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pt-BR" sz="24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pt-BR" sz="2400" dirty="0" smtClean="0">
                    <a:latin typeface="Arial" pitchFamily="34" charset="0"/>
                    <a:cs typeface="Arial" pitchFamily="34" charset="0"/>
                  </a:rPr>
                  <a:t>Notação: X ~ N (µ,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sz="2400" i="1" smtClean="0">
                            <a:latin typeface="Cambria Math"/>
                            <a:cs typeface="Arial" pitchFamily="34" charset="0"/>
                          </a:rPr>
                          <m:t>σ</m:t>
                        </m:r>
                      </m:e>
                      <m:sup>
                        <m:r>
                          <a:rPr lang="pt-BR" sz="2400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sz="2400" dirty="0" smtClean="0">
                    <a:latin typeface="Arial" pitchFamily="34" charset="0"/>
                    <a:cs typeface="Arial" pitchFamily="34" charset="0"/>
                  </a:rPr>
                  <a:t>)</a:t>
                </a:r>
                <a:endParaRPr lang="pt-BR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5818658"/>
              </a:xfrm>
              <a:blipFill rotWithShape="1">
                <a:blip r:embed="rId2"/>
                <a:stretch>
                  <a:fillRect l="-815" r="-2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Prof.: Diogo Pinheiro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688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Interpretação Geométrica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Prof.: Diogo Pinheiro</a:t>
            </a:r>
            <a:endParaRPr lang="pt-BR" dirty="0"/>
          </a:p>
        </p:txBody>
      </p:sp>
      <p:pic>
        <p:nvPicPr>
          <p:cNvPr id="7170" name="Picture 2" descr="C:\Users\Suporte\Desktop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40871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84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144</Words>
  <Application>Microsoft Office PowerPoint</Application>
  <PresentationFormat>Apresentação na tela (4:3)</PresentationFormat>
  <Paragraphs>35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Distribuição Normal de Probabilidade</vt:lpstr>
      <vt:lpstr> Experimentação 1 </vt:lpstr>
      <vt:lpstr>Experimentação 1.2</vt:lpstr>
      <vt:lpstr>Experimentação 1.3</vt:lpstr>
      <vt:lpstr>Experimentação 1.4</vt:lpstr>
      <vt:lpstr>Experimentação 1.5</vt:lpstr>
      <vt:lpstr>Análise das Experimentações Função Normal, Gaussiana, Sino</vt:lpstr>
      <vt:lpstr>Função Densidade de Probabilidade  Se X é uma variável aleatória com distribuição Normal com média µ e variância σ^2, então sua função densidade é dada por  f(X) = 1/(σ√2П)  . 〖e  〗^((-〖(X-µ)〗^2)/(2σ^2 ))   Notação: X ~ N (µ,σ^2)</vt:lpstr>
      <vt:lpstr>Interpretação Geométrica</vt:lpstr>
      <vt:lpstr>Exemplo 1:</vt:lpstr>
      <vt:lpstr>Normal Padrão  Corresponde a uma distribuição normal com média 0 e variância 1. Geralmente, a variável aleatória associada à distribuição normal padrão é Z.   X ~ N (µ,σ^2)   ↦     Z ~ N (0,1)   Z = (X - µ)/</vt:lpstr>
      <vt:lpstr>Leitura da Tabela</vt:lpstr>
      <vt:lpstr>Exemplo 2:   Os salários dos diretores das empresas distribuem-se normalmente com média de R$ 8.000,00 e desvio padrão de R$ 500,00. Qual a porcentagem de diretores que recebem:  a) menos de R$ 6.400,00?  </vt:lpstr>
      <vt:lpstr>Exemplo 3:   Os pesos de 600 estudantes são normalmente distribuídos com média 65,3 kg e desvio padrão 5,5 kg. Determine o número de estudantes que pesam:  a) entre 70 kg e 80 kg b) mais que 63,2 kg c) mais que 72 kg </vt:lpstr>
      <vt:lpstr>Exemplo 4:  O salário semanal dos operários de construção civil de certo país é distribuído normalmente em torno da média de $ 80, com desvio padrão de $5.   a) Qual é o valor do salário para escolhermos 10% dos operários com maiores remunerações?  </vt:lpstr>
      <vt:lpstr>Exemplo 5:  A quantidade de óleo contida em cada lata fabricada por uma indústria tem peso distribuído normalmente, com média de 990g e desvio padrão de 10g. Uma lata é rejeitada no comércio se tiver peso menor que 976g.  a) Se observarmos uma sequência casual destas latas em uma linha de produção, qual a probabilidade de que a 10ª lata observada seja a 1ª a ser rejeitada?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Distribuição Normal de Probabilidade</dc:title>
  <dc:creator>Suporte</dc:creator>
  <cp:lastModifiedBy>Suporte</cp:lastModifiedBy>
  <cp:revision>22</cp:revision>
  <dcterms:created xsi:type="dcterms:W3CDTF">2017-11-09T21:38:22Z</dcterms:created>
  <dcterms:modified xsi:type="dcterms:W3CDTF">2017-11-10T17:14:52Z</dcterms:modified>
</cp:coreProperties>
</file>